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Barlow"/>
      <p:regular r:id="rId15"/>
    </p:embeddedFont>
    <p:embeddedFont>
      <p:font typeface="Barlow"/>
      <p:regular r:id="rId16"/>
    </p:embeddedFont>
    <p:embeddedFont>
      <p:font typeface="Barlow"/>
      <p:regular r:id="rId17"/>
    </p:embeddedFont>
    <p:embeddedFont>
      <p:font typeface="Barlow"/>
      <p:regular r:id="rId18"/>
    </p:embeddedFont>
    <p:embeddedFont>
      <p:font typeface="Montserrat"/>
      <p:regular r:id="rId19"/>
    </p:embeddedFont>
    <p:embeddedFont>
      <p:font typeface="Montserrat"/>
      <p:regular r:id="rId20"/>
    </p:embeddedFont>
    <p:embeddedFont>
      <p:font typeface="Montserrat"/>
      <p:regular r:id="rId21"/>
    </p:embeddedFont>
    <p:embeddedFont>
      <p:font typeface="Montserrat"/>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3-1.png>
</file>

<file path=ppt/media/image-4-1.png>
</file>

<file path=ppt/media/image-5-1.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58309" y="2363153"/>
            <a:ext cx="7627382" cy="2138124"/>
          </a:xfrm>
          <a:prstGeom prst="rect">
            <a:avLst/>
          </a:prstGeom>
          <a:noFill/>
          <a:ln/>
        </p:spPr>
        <p:txBody>
          <a:bodyPr wrap="square" lIns="0" tIns="0" rIns="0" bIns="0" rtlCol="0" anchor="t"/>
          <a:lstStyle/>
          <a:p>
            <a:pPr algn="l" indent="0" marL="0">
              <a:lnSpc>
                <a:spcPts val="5600"/>
              </a:lnSpc>
              <a:buNone/>
            </a:pPr>
            <a:r>
              <a:rPr lang="en-US" sz="4450" b="1" dirty="0">
                <a:solidFill>
                  <a:srgbClr val="2E3C4E"/>
                </a:solidFill>
                <a:latin typeface="Barlow Bold" pitchFamily="34" charset="0"/>
                <a:ea typeface="Barlow Bold" pitchFamily="34" charset="-122"/>
                <a:cs typeface="Barlow Bold" pitchFamily="34" charset="-120"/>
              </a:rPr>
              <a:t>Ứng Dụng Web Phân Loại Chữ Viết Tay Sử Dụng Dữ Liệu MNIST</a:t>
            </a:r>
            <a:endParaRPr lang="en-US" sz="4450" dirty="0"/>
          </a:p>
        </p:txBody>
      </p:sp>
      <p:sp>
        <p:nvSpPr>
          <p:cNvPr id="4" name="Text 1"/>
          <p:cNvSpPr/>
          <p:nvPr/>
        </p:nvSpPr>
        <p:spPr>
          <a:xfrm>
            <a:off x="758309" y="4826198"/>
            <a:ext cx="7627382" cy="104013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Giới thiệu ứng dụng web phân loại chữ viết tay chuẩn xác. Ứng dụng dựa trên bộ dữ liệu MNIST nổi tiếng. Mục tiêu chính là nhận dạng chữ số viết tay với độ chính xác cao.</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1199555"/>
            <a:ext cx="7826573" cy="712708"/>
          </a:xfrm>
          <a:prstGeom prst="rect">
            <a:avLst/>
          </a:prstGeom>
          <a:noFill/>
          <a:ln/>
        </p:spPr>
        <p:txBody>
          <a:bodyPr wrap="none" lIns="0" tIns="0" rIns="0" bIns="0" rtlCol="0" anchor="t"/>
          <a:lstStyle/>
          <a:p>
            <a:pPr algn="l" indent="0" marL="0">
              <a:lnSpc>
                <a:spcPts val="5600"/>
              </a:lnSpc>
              <a:buNone/>
            </a:pPr>
            <a:r>
              <a:rPr lang="en-US" sz="4450" b="1" dirty="0">
                <a:solidFill>
                  <a:srgbClr val="2E3C4E"/>
                </a:solidFill>
                <a:latin typeface="Barlow Bold" pitchFamily="34" charset="0"/>
                <a:ea typeface="Barlow Bold" pitchFamily="34" charset="-122"/>
                <a:cs typeface="Barlow Bold" pitchFamily="34" charset="-120"/>
              </a:rPr>
              <a:t>Tổng Quan Về Bộ Dữ Liệu MNIST</a:t>
            </a:r>
            <a:endParaRPr lang="en-US" sz="4450" dirty="0"/>
          </a:p>
        </p:txBody>
      </p:sp>
      <p:sp>
        <p:nvSpPr>
          <p:cNvPr id="3" name="Text 1"/>
          <p:cNvSpPr/>
          <p:nvPr/>
        </p:nvSpPr>
        <p:spPr>
          <a:xfrm>
            <a:off x="758309" y="2432090"/>
            <a:ext cx="6292572" cy="69342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MNIST gồm 70,000 ảnh chữ số viết tay kích thước nhỏ 28x28. Bộ dữ liệu gồm ảnh huấn luyện và kiểm tra.</a:t>
            </a:r>
            <a:endParaRPr lang="en-US" sz="1700" dirty="0"/>
          </a:p>
        </p:txBody>
      </p:sp>
      <p:sp>
        <p:nvSpPr>
          <p:cNvPr id="4" name="Text 2"/>
          <p:cNvSpPr/>
          <p:nvPr/>
        </p:nvSpPr>
        <p:spPr>
          <a:xfrm>
            <a:off x="758309" y="3320415"/>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60,000 ảnh dùng để huấn luyện</a:t>
            </a:r>
            <a:endParaRPr lang="en-US" sz="1700" dirty="0"/>
          </a:p>
        </p:txBody>
      </p:sp>
      <p:sp>
        <p:nvSpPr>
          <p:cNvPr id="5" name="Text 3"/>
          <p:cNvSpPr/>
          <p:nvPr/>
        </p:nvSpPr>
        <p:spPr>
          <a:xfrm>
            <a:off x="758309" y="3742849"/>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10,000 ảnh dùng để kiểm tra</a:t>
            </a:r>
            <a:endParaRPr lang="en-US" sz="1700" dirty="0"/>
          </a:p>
        </p:txBody>
      </p:sp>
      <p:sp>
        <p:nvSpPr>
          <p:cNvPr id="6" name="Text 4"/>
          <p:cNvSpPr/>
          <p:nvPr/>
        </p:nvSpPr>
        <p:spPr>
          <a:xfrm>
            <a:off x="758309" y="4165283"/>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Dữ liệu chuẩn hóa và căn giữa</a:t>
            </a:r>
            <a:endParaRPr lang="en-US" sz="1700" dirty="0"/>
          </a:p>
        </p:txBody>
      </p:sp>
      <p:pic>
        <p:nvPicPr>
          <p:cNvPr id="7" name="Image 0" descr="preencoded.png">    </p:cNvPr>
          <p:cNvPicPr>
            <a:picLocks noChangeAspect="1"/>
          </p:cNvPicPr>
          <p:nvPr/>
        </p:nvPicPr>
        <p:blipFill>
          <a:blip r:embed="rId1"/>
          <a:stretch>
            <a:fillRect/>
          </a:stretch>
        </p:blipFill>
        <p:spPr>
          <a:xfrm>
            <a:off x="7587139" y="2480905"/>
            <a:ext cx="6292572" cy="430541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44709" y="1586151"/>
            <a:ext cx="7627382" cy="1425416"/>
          </a:xfrm>
          <a:prstGeom prst="rect">
            <a:avLst/>
          </a:prstGeom>
          <a:noFill/>
          <a:ln/>
        </p:spPr>
        <p:txBody>
          <a:bodyPr wrap="square" lIns="0" tIns="0" rIns="0" bIns="0" rtlCol="0" anchor="t"/>
          <a:lstStyle/>
          <a:p>
            <a:pPr algn="l" indent="0" marL="0">
              <a:lnSpc>
                <a:spcPts val="5600"/>
              </a:lnSpc>
              <a:buNone/>
            </a:pPr>
            <a:r>
              <a:rPr lang="en-US" sz="4450" b="1" dirty="0">
                <a:solidFill>
                  <a:srgbClr val="2E3C4E"/>
                </a:solidFill>
                <a:latin typeface="Barlow Bold" pitchFamily="34" charset="0"/>
                <a:ea typeface="Barlow Bold" pitchFamily="34" charset="-122"/>
                <a:cs typeface="Barlow Bold" pitchFamily="34" charset="-120"/>
              </a:rPr>
              <a:t>Các Tính Năng Chính Của Ứng Dụng</a:t>
            </a:r>
            <a:endParaRPr lang="en-US" sz="4450" dirty="0"/>
          </a:p>
        </p:txBody>
      </p:sp>
      <p:sp>
        <p:nvSpPr>
          <p:cNvPr id="4" name="Shape 1"/>
          <p:cNvSpPr/>
          <p:nvPr/>
        </p:nvSpPr>
        <p:spPr>
          <a:xfrm>
            <a:off x="6244709" y="3336488"/>
            <a:ext cx="487442" cy="487442"/>
          </a:xfrm>
          <a:prstGeom prst="roundRect">
            <a:avLst>
              <a:gd name="adj" fmla="val 66673"/>
            </a:avLst>
          </a:prstGeom>
          <a:solidFill>
            <a:srgbClr val="D4E9F7"/>
          </a:solidFill>
          <a:ln w="7620">
            <a:solidFill>
              <a:srgbClr val="BACFDD"/>
            </a:solidFill>
            <a:prstDash val="solid"/>
          </a:ln>
        </p:spPr>
      </p:sp>
      <p:sp>
        <p:nvSpPr>
          <p:cNvPr id="5" name="Text 2"/>
          <p:cNvSpPr/>
          <p:nvPr/>
        </p:nvSpPr>
        <p:spPr>
          <a:xfrm>
            <a:off x="6948726" y="3410903"/>
            <a:ext cx="2974300" cy="1068705"/>
          </a:xfrm>
          <a:prstGeom prst="rect">
            <a:avLst/>
          </a:prstGeom>
          <a:noFill/>
          <a:ln/>
        </p:spPr>
        <p:txBody>
          <a:bodyPr wrap="squar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Phân loại bằng RandomForestClassifier</a:t>
            </a:r>
            <a:endParaRPr lang="en-US" sz="2200" dirty="0"/>
          </a:p>
        </p:txBody>
      </p:sp>
      <p:sp>
        <p:nvSpPr>
          <p:cNvPr id="6" name="Text 3"/>
          <p:cNvSpPr/>
          <p:nvPr/>
        </p:nvSpPr>
        <p:spPr>
          <a:xfrm>
            <a:off x="6948726" y="4609505"/>
            <a:ext cx="2974300" cy="69342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Mô hình cây quyết định mạnh mẽ và dễ điều chỉnh.</a:t>
            </a:r>
            <a:endParaRPr lang="en-US" sz="1700" dirty="0"/>
          </a:p>
        </p:txBody>
      </p:sp>
      <p:sp>
        <p:nvSpPr>
          <p:cNvPr id="7" name="Shape 4"/>
          <p:cNvSpPr/>
          <p:nvPr/>
        </p:nvSpPr>
        <p:spPr>
          <a:xfrm>
            <a:off x="10193774" y="3336488"/>
            <a:ext cx="487442" cy="487442"/>
          </a:xfrm>
          <a:prstGeom prst="roundRect">
            <a:avLst>
              <a:gd name="adj" fmla="val 66673"/>
            </a:avLst>
          </a:prstGeom>
          <a:solidFill>
            <a:srgbClr val="D4E9F7"/>
          </a:solidFill>
          <a:ln w="7620">
            <a:solidFill>
              <a:srgbClr val="BACFDD"/>
            </a:solidFill>
            <a:prstDash val="solid"/>
          </a:ln>
        </p:spPr>
      </p:sp>
      <p:sp>
        <p:nvSpPr>
          <p:cNvPr id="8" name="Text 5"/>
          <p:cNvSpPr/>
          <p:nvPr/>
        </p:nvSpPr>
        <p:spPr>
          <a:xfrm>
            <a:off x="10897791" y="3410903"/>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Phân loại bằng SVM</a:t>
            </a:r>
            <a:endParaRPr lang="en-US" sz="2200" dirty="0"/>
          </a:p>
        </p:txBody>
      </p:sp>
      <p:sp>
        <p:nvSpPr>
          <p:cNvPr id="9" name="Text 6"/>
          <p:cNvSpPr/>
          <p:nvPr/>
        </p:nvSpPr>
        <p:spPr>
          <a:xfrm>
            <a:off x="10897791" y="3897035"/>
            <a:ext cx="2974300" cy="69342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Hiệu quả với dữ liệu phức tạp và nhiều chiều.</a:t>
            </a:r>
            <a:endParaRPr lang="en-US" sz="1700" dirty="0"/>
          </a:p>
        </p:txBody>
      </p:sp>
      <p:sp>
        <p:nvSpPr>
          <p:cNvPr id="10" name="Shape 7"/>
          <p:cNvSpPr/>
          <p:nvPr/>
        </p:nvSpPr>
        <p:spPr>
          <a:xfrm>
            <a:off x="6244709" y="5736193"/>
            <a:ext cx="487442" cy="487442"/>
          </a:xfrm>
          <a:prstGeom prst="roundRect">
            <a:avLst>
              <a:gd name="adj" fmla="val 66673"/>
            </a:avLst>
          </a:prstGeom>
          <a:solidFill>
            <a:srgbClr val="D4E9F7"/>
          </a:solidFill>
          <a:ln w="7620">
            <a:solidFill>
              <a:srgbClr val="BACFDD"/>
            </a:solidFill>
            <a:prstDash val="solid"/>
          </a:ln>
        </p:spPr>
      </p:sp>
      <p:sp>
        <p:nvSpPr>
          <p:cNvPr id="11" name="Text 8"/>
          <p:cNvSpPr/>
          <p:nvPr/>
        </p:nvSpPr>
        <p:spPr>
          <a:xfrm>
            <a:off x="6948726" y="5810607"/>
            <a:ext cx="2957870"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Trực quan hóa phân loại</a:t>
            </a:r>
            <a:endParaRPr lang="en-US" sz="2200" dirty="0"/>
          </a:p>
        </p:txBody>
      </p:sp>
      <p:sp>
        <p:nvSpPr>
          <p:cNvPr id="12" name="Text 9"/>
          <p:cNvSpPr/>
          <p:nvPr/>
        </p:nvSpPr>
        <p:spPr>
          <a:xfrm>
            <a:off x="6948726" y="6296739"/>
            <a:ext cx="6923365" cy="346710"/>
          </a:xfrm>
          <a:prstGeom prst="rect">
            <a:avLst/>
          </a:prstGeom>
          <a:noFill/>
          <a:ln/>
        </p:spPr>
        <p:txBody>
          <a:bodyPr wrap="non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Sử dụng heatmap confusion matrix để đánh giá kết quả.</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44709" y="1465540"/>
            <a:ext cx="7627382" cy="1425416"/>
          </a:xfrm>
          <a:prstGeom prst="rect">
            <a:avLst/>
          </a:prstGeom>
          <a:noFill/>
          <a:ln/>
        </p:spPr>
        <p:txBody>
          <a:bodyPr wrap="square" lIns="0" tIns="0" rIns="0" bIns="0" rtlCol="0" anchor="t"/>
          <a:lstStyle/>
          <a:p>
            <a:pPr algn="l" indent="0" marL="0">
              <a:lnSpc>
                <a:spcPts val="5600"/>
              </a:lnSpc>
              <a:buNone/>
            </a:pPr>
            <a:r>
              <a:rPr lang="en-US" sz="4450" b="1" dirty="0">
                <a:solidFill>
                  <a:srgbClr val="2E3C4E"/>
                </a:solidFill>
                <a:latin typeface="Barlow Bold" pitchFamily="34" charset="0"/>
                <a:ea typeface="Barlow Bold" pitchFamily="34" charset="-122"/>
                <a:cs typeface="Barlow Bold" pitchFamily="34" charset="-120"/>
              </a:rPr>
              <a:t>Sử Dụng Mô Hình RandomForestClassifier</a:t>
            </a:r>
            <a:endParaRPr lang="en-US" sz="4450" dirty="0"/>
          </a:p>
        </p:txBody>
      </p:sp>
      <p:sp>
        <p:nvSpPr>
          <p:cNvPr id="4" name="Shape 1"/>
          <p:cNvSpPr/>
          <p:nvPr/>
        </p:nvSpPr>
        <p:spPr>
          <a:xfrm>
            <a:off x="6244709" y="3215878"/>
            <a:ext cx="3705463" cy="2050375"/>
          </a:xfrm>
          <a:prstGeom prst="roundRect">
            <a:avLst>
              <a:gd name="adj" fmla="val 15850"/>
            </a:avLst>
          </a:prstGeom>
          <a:solidFill>
            <a:srgbClr val="D4E9F7"/>
          </a:solidFill>
          <a:ln w="7620">
            <a:solidFill>
              <a:srgbClr val="BACFDD"/>
            </a:solidFill>
            <a:prstDash val="solid"/>
          </a:ln>
        </p:spPr>
      </p:sp>
      <p:sp>
        <p:nvSpPr>
          <p:cNvPr id="5" name="Text 2"/>
          <p:cNvSpPr/>
          <p:nvPr/>
        </p:nvSpPr>
        <p:spPr>
          <a:xfrm>
            <a:off x="6468904" y="3440073"/>
            <a:ext cx="3257074" cy="712470"/>
          </a:xfrm>
          <a:prstGeom prst="rect">
            <a:avLst/>
          </a:prstGeom>
          <a:noFill/>
          <a:ln/>
        </p:spPr>
        <p:txBody>
          <a:bodyPr wrap="squar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Tập hợp các cây quyết định</a:t>
            </a:r>
            <a:endParaRPr lang="en-US" sz="2200" dirty="0"/>
          </a:p>
        </p:txBody>
      </p:sp>
      <p:sp>
        <p:nvSpPr>
          <p:cNvPr id="6" name="Text 3"/>
          <p:cNvSpPr/>
          <p:nvPr/>
        </p:nvSpPr>
        <p:spPr>
          <a:xfrm>
            <a:off x="6468904" y="4282440"/>
            <a:ext cx="3257074" cy="69342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RandomForest kết hợp nhiều cây để dự đoán chính xác.</a:t>
            </a:r>
            <a:endParaRPr lang="en-US" sz="1700" dirty="0"/>
          </a:p>
        </p:txBody>
      </p:sp>
      <p:sp>
        <p:nvSpPr>
          <p:cNvPr id="7" name="Shape 4"/>
          <p:cNvSpPr/>
          <p:nvPr/>
        </p:nvSpPr>
        <p:spPr>
          <a:xfrm>
            <a:off x="10166747" y="3215878"/>
            <a:ext cx="3705463" cy="2050375"/>
          </a:xfrm>
          <a:prstGeom prst="roundRect">
            <a:avLst>
              <a:gd name="adj" fmla="val 15850"/>
            </a:avLst>
          </a:prstGeom>
          <a:solidFill>
            <a:srgbClr val="D4E9F7"/>
          </a:solidFill>
          <a:ln w="7620">
            <a:solidFill>
              <a:srgbClr val="BACFDD"/>
            </a:solidFill>
            <a:prstDash val="solid"/>
          </a:ln>
        </p:spPr>
      </p:sp>
      <p:sp>
        <p:nvSpPr>
          <p:cNvPr id="8" name="Text 5"/>
          <p:cNvSpPr/>
          <p:nvPr/>
        </p:nvSpPr>
        <p:spPr>
          <a:xfrm>
            <a:off x="10390942" y="3440073"/>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Ưu điểm</a:t>
            </a:r>
            <a:endParaRPr lang="en-US" sz="2200" dirty="0"/>
          </a:p>
        </p:txBody>
      </p:sp>
      <p:sp>
        <p:nvSpPr>
          <p:cNvPr id="9" name="Text 6"/>
          <p:cNvSpPr/>
          <p:nvPr/>
        </p:nvSpPr>
        <p:spPr>
          <a:xfrm>
            <a:off x="10390942" y="3926205"/>
            <a:ext cx="3257074"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Độ chính xác cao</a:t>
            </a:r>
            <a:endParaRPr lang="en-US" sz="1700" dirty="0"/>
          </a:p>
        </p:txBody>
      </p:sp>
      <p:sp>
        <p:nvSpPr>
          <p:cNvPr id="10" name="Text 7"/>
          <p:cNvSpPr/>
          <p:nvPr/>
        </p:nvSpPr>
        <p:spPr>
          <a:xfrm>
            <a:off x="10390942" y="4348639"/>
            <a:ext cx="3257074" cy="693420"/>
          </a:xfrm>
          <a:prstGeom prst="rect">
            <a:avLst/>
          </a:prstGeom>
          <a:noFill/>
          <a:ln/>
        </p:spPr>
        <p:txBody>
          <a:bodyPr wrap="squar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Giảm hiện tượng overfitting</a:t>
            </a:r>
            <a:endParaRPr lang="en-US" sz="1700" dirty="0"/>
          </a:p>
        </p:txBody>
      </p:sp>
      <p:sp>
        <p:nvSpPr>
          <p:cNvPr id="11" name="Shape 8"/>
          <p:cNvSpPr/>
          <p:nvPr/>
        </p:nvSpPr>
        <p:spPr>
          <a:xfrm>
            <a:off x="6244709" y="5482828"/>
            <a:ext cx="7627382" cy="1281232"/>
          </a:xfrm>
          <a:prstGeom prst="roundRect">
            <a:avLst>
              <a:gd name="adj" fmla="val 25366"/>
            </a:avLst>
          </a:prstGeom>
          <a:solidFill>
            <a:srgbClr val="D4E9F7"/>
          </a:solidFill>
          <a:ln w="7620">
            <a:solidFill>
              <a:srgbClr val="BACFDD"/>
            </a:solidFill>
            <a:prstDash val="solid"/>
          </a:ln>
        </p:spPr>
      </p:sp>
      <p:sp>
        <p:nvSpPr>
          <p:cNvPr id="12" name="Text 9"/>
          <p:cNvSpPr/>
          <p:nvPr/>
        </p:nvSpPr>
        <p:spPr>
          <a:xfrm>
            <a:off x="6468904" y="5707023"/>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Tham số điều chỉnh</a:t>
            </a:r>
            <a:endParaRPr lang="en-US" sz="2200" dirty="0"/>
          </a:p>
        </p:txBody>
      </p:sp>
      <p:sp>
        <p:nvSpPr>
          <p:cNvPr id="13" name="Text 10"/>
          <p:cNvSpPr/>
          <p:nvPr/>
        </p:nvSpPr>
        <p:spPr>
          <a:xfrm>
            <a:off x="6468904" y="6193155"/>
            <a:ext cx="7178993" cy="346710"/>
          </a:xfrm>
          <a:prstGeom prst="rect">
            <a:avLst/>
          </a:prstGeom>
          <a:noFill/>
          <a:ln/>
        </p:spPr>
        <p:txBody>
          <a:bodyPr wrap="non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Ví dụ: n_estimators=100, max_depth=10 cho hiệu quả tốt.</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758309" y="2049661"/>
            <a:ext cx="5701546" cy="712708"/>
          </a:xfrm>
          <a:prstGeom prst="rect">
            <a:avLst/>
          </a:prstGeom>
          <a:noFill/>
          <a:ln/>
        </p:spPr>
        <p:txBody>
          <a:bodyPr wrap="none" lIns="0" tIns="0" rIns="0" bIns="0" rtlCol="0" anchor="t"/>
          <a:lstStyle/>
          <a:p>
            <a:pPr algn="l" indent="0" marL="0">
              <a:lnSpc>
                <a:spcPts val="5600"/>
              </a:lnSpc>
              <a:buNone/>
            </a:pPr>
            <a:r>
              <a:rPr lang="en-US" sz="4450" b="1" dirty="0">
                <a:solidFill>
                  <a:srgbClr val="2E3C4E"/>
                </a:solidFill>
                <a:latin typeface="Barlow Bold" pitchFamily="34" charset="0"/>
                <a:ea typeface="Barlow Bold" pitchFamily="34" charset="-122"/>
                <a:cs typeface="Barlow Bold" pitchFamily="34" charset="-120"/>
              </a:rPr>
              <a:t>Sử Dụng Mô Hình SVM</a:t>
            </a:r>
            <a:endParaRPr lang="en-US" sz="4450" dirty="0"/>
          </a:p>
        </p:txBody>
      </p:sp>
      <p:sp>
        <p:nvSpPr>
          <p:cNvPr id="4" name="Shape 1"/>
          <p:cNvSpPr/>
          <p:nvPr/>
        </p:nvSpPr>
        <p:spPr>
          <a:xfrm>
            <a:off x="758309" y="3087291"/>
            <a:ext cx="487442" cy="487442"/>
          </a:xfrm>
          <a:prstGeom prst="roundRect">
            <a:avLst>
              <a:gd name="adj" fmla="val 66673"/>
            </a:avLst>
          </a:prstGeom>
          <a:solidFill>
            <a:srgbClr val="D4E9F7"/>
          </a:solidFill>
          <a:ln w="7620">
            <a:solidFill>
              <a:srgbClr val="BACFDD"/>
            </a:solidFill>
            <a:prstDash val="solid"/>
          </a:ln>
        </p:spPr>
      </p:sp>
      <p:sp>
        <p:nvSpPr>
          <p:cNvPr id="5" name="Text 2"/>
          <p:cNvSpPr/>
          <p:nvPr/>
        </p:nvSpPr>
        <p:spPr>
          <a:xfrm>
            <a:off x="830997" y="3117235"/>
            <a:ext cx="342067" cy="427553"/>
          </a:xfrm>
          <a:prstGeom prst="rect">
            <a:avLst/>
          </a:prstGeom>
          <a:noFill/>
          <a:ln/>
        </p:spPr>
        <p:txBody>
          <a:bodyPr wrap="none" lIns="0" tIns="0" rIns="0" bIns="0" rtlCol="0" anchor="t"/>
          <a:lstStyle/>
          <a:p>
            <a:pPr algn="ctr" indent="0" marL="0">
              <a:lnSpc>
                <a:spcPts val="2650"/>
              </a:lnSpc>
              <a:buNone/>
            </a:pPr>
            <a:r>
              <a:rPr lang="en-US" sz="2650" b="1" dirty="0">
                <a:solidFill>
                  <a:srgbClr val="384653"/>
                </a:solidFill>
                <a:latin typeface="Barlow Bold" pitchFamily="34" charset="0"/>
                <a:ea typeface="Barlow Bold" pitchFamily="34" charset="-122"/>
                <a:cs typeface="Barlow Bold" pitchFamily="34" charset="-120"/>
              </a:rPr>
              <a:t>1</a:t>
            </a:r>
            <a:endParaRPr lang="en-US" sz="2650" dirty="0"/>
          </a:p>
        </p:txBody>
      </p:sp>
      <p:sp>
        <p:nvSpPr>
          <p:cNvPr id="6" name="Text 3"/>
          <p:cNvSpPr/>
          <p:nvPr/>
        </p:nvSpPr>
        <p:spPr>
          <a:xfrm>
            <a:off x="1462326" y="3161705"/>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Siêu phẳng tối ưu</a:t>
            </a:r>
            <a:endParaRPr lang="en-US" sz="2200" dirty="0"/>
          </a:p>
        </p:txBody>
      </p:sp>
      <p:sp>
        <p:nvSpPr>
          <p:cNvPr id="7" name="Text 4"/>
          <p:cNvSpPr/>
          <p:nvPr/>
        </p:nvSpPr>
        <p:spPr>
          <a:xfrm>
            <a:off x="1462326" y="3647837"/>
            <a:ext cx="2974300" cy="69342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Tách các lớp dữ liệu rõ ràng với margin lớn nhất.</a:t>
            </a:r>
            <a:endParaRPr lang="en-US" sz="1700" dirty="0"/>
          </a:p>
        </p:txBody>
      </p:sp>
      <p:sp>
        <p:nvSpPr>
          <p:cNvPr id="8" name="Shape 5"/>
          <p:cNvSpPr/>
          <p:nvPr/>
        </p:nvSpPr>
        <p:spPr>
          <a:xfrm>
            <a:off x="4707374" y="3087291"/>
            <a:ext cx="487442" cy="487442"/>
          </a:xfrm>
          <a:prstGeom prst="roundRect">
            <a:avLst>
              <a:gd name="adj" fmla="val 66673"/>
            </a:avLst>
          </a:prstGeom>
          <a:solidFill>
            <a:srgbClr val="D4E9F7"/>
          </a:solidFill>
          <a:ln w="7620">
            <a:solidFill>
              <a:srgbClr val="BACFDD"/>
            </a:solidFill>
            <a:prstDash val="solid"/>
          </a:ln>
        </p:spPr>
      </p:sp>
      <p:sp>
        <p:nvSpPr>
          <p:cNvPr id="9" name="Text 6"/>
          <p:cNvSpPr/>
          <p:nvPr/>
        </p:nvSpPr>
        <p:spPr>
          <a:xfrm>
            <a:off x="4780062" y="3117235"/>
            <a:ext cx="342067" cy="427553"/>
          </a:xfrm>
          <a:prstGeom prst="rect">
            <a:avLst/>
          </a:prstGeom>
          <a:noFill/>
          <a:ln/>
        </p:spPr>
        <p:txBody>
          <a:bodyPr wrap="none" lIns="0" tIns="0" rIns="0" bIns="0" rtlCol="0" anchor="t"/>
          <a:lstStyle/>
          <a:p>
            <a:pPr algn="ctr" indent="0" marL="0">
              <a:lnSpc>
                <a:spcPts val="2650"/>
              </a:lnSpc>
              <a:buNone/>
            </a:pPr>
            <a:r>
              <a:rPr lang="en-US" sz="2650" b="1" dirty="0">
                <a:solidFill>
                  <a:srgbClr val="384653"/>
                </a:solidFill>
                <a:latin typeface="Barlow Bold" pitchFamily="34" charset="0"/>
                <a:ea typeface="Barlow Bold" pitchFamily="34" charset="-122"/>
                <a:cs typeface="Barlow Bold" pitchFamily="34" charset="-120"/>
              </a:rPr>
              <a:t>2</a:t>
            </a:r>
            <a:endParaRPr lang="en-US" sz="2650" dirty="0"/>
          </a:p>
        </p:txBody>
      </p:sp>
      <p:sp>
        <p:nvSpPr>
          <p:cNvPr id="10" name="Text 7"/>
          <p:cNvSpPr/>
          <p:nvPr/>
        </p:nvSpPr>
        <p:spPr>
          <a:xfrm>
            <a:off x="5411391" y="3161705"/>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Kernel đa dạng</a:t>
            </a:r>
            <a:endParaRPr lang="en-US" sz="2200" dirty="0"/>
          </a:p>
        </p:txBody>
      </p:sp>
      <p:sp>
        <p:nvSpPr>
          <p:cNvPr id="11" name="Text 8"/>
          <p:cNvSpPr/>
          <p:nvPr/>
        </p:nvSpPr>
        <p:spPr>
          <a:xfrm>
            <a:off x="5411391" y="3647837"/>
            <a:ext cx="2974300"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Linear</a:t>
            </a:r>
            <a:endParaRPr lang="en-US" sz="1700" dirty="0"/>
          </a:p>
        </p:txBody>
      </p:sp>
      <p:sp>
        <p:nvSpPr>
          <p:cNvPr id="12" name="Text 9"/>
          <p:cNvSpPr/>
          <p:nvPr/>
        </p:nvSpPr>
        <p:spPr>
          <a:xfrm>
            <a:off x="5411391" y="4070271"/>
            <a:ext cx="2974300"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Polynomial</a:t>
            </a:r>
            <a:endParaRPr lang="en-US" sz="1700" dirty="0"/>
          </a:p>
        </p:txBody>
      </p:sp>
      <p:sp>
        <p:nvSpPr>
          <p:cNvPr id="13" name="Text 10"/>
          <p:cNvSpPr/>
          <p:nvPr/>
        </p:nvSpPr>
        <p:spPr>
          <a:xfrm>
            <a:off x="5411391" y="4492704"/>
            <a:ext cx="2974300"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RBF</a:t>
            </a:r>
            <a:endParaRPr lang="en-US" sz="1700" dirty="0"/>
          </a:p>
        </p:txBody>
      </p:sp>
      <p:sp>
        <p:nvSpPr>
          <p:cNvPr id="14" name="Shape 11"/>
          <p:cNvSpPr/>
          <p:nvPr/>
        </p:nvSpPr>
        <p:spPr>
          <a:xfrm>
            <a:off x="758309" y="5272683"/>
            <a:ext cx="487442" cy="487442"/>
          </a:xfrm>
          <a:prstGeom prst="roundRect">
            <a:avLst>
              <a:gd name="adj" fmla="val 66673"/>
            </a:avLst>
          </a:prstGeom>
          <a:solidFill>
            <a:srgbClr val="D4E9F7"/>
          </a:solidFill>
          <a:ln w="7620">
            <a:solidFill>
              <a:srgbClr val="BACFDD"/>
            </a:solidFill>
            <a:prstDash val="solid"/>
          </a:ln>
        </p:spPr>
      </p:sp>
      <p:sp>
        <p:nvSpPr>
          <p:cNvPr id="15" name="Text 12"/>
          <p:cNvSpPr/>
          <p:nvPr/>
        </p:nvSpPr>
        <p:spPr>
          <a:xfrm>
            <a:off x="830997" y="5302627"/>
            <a:ext cx="342067" cy="427553"/>
          </a:xfrm>
          <a:prstGeom prst="rect">
            <a:avLst/>
          </a:prstGeom>
          <a:noFill/>
          <a:ln/>
        </p:spPr>
        <p:txBody>
          <a:bodyPr wrap="none" lIns="0" tIns="0" rIns="0" bIns="0" rtlCol="0" anchor="t"/>
          <a:lstStyle/>
          <a:p>
            <a:pPr algn="ctr" indent="0" marL="0">
              <a:lnSpc>
                <a:spcPts val="2650"/>
              </a:lnSpc>
              <a:buNone/>
            </a:pPr>
            <a:r>
              <a:rPr lang="en-US" sz="2650" b="1" dirty="0">
                <a:solidFill>
                  <a:srgbClr val="384653"/>
                </a:solidFill>
                <a:latin typeface="Barlow Bold" pitchFamily="34" charset="0"/>
                <a:ea typeface="Barlow Bold" pitchFamily="34" charset="-122"/>
                <a:cs typeface="Barlow Bold" pitchFamily="34" charset="-120"/>
              </a:rPr>
              <a:t>3</a:t>
            </a:r>
            <a:endParaRPr lang="en-US" sz="2650" dirty="0"/>
          </a:p>
        </p:txBody>
      </p:sp>
      <p:sp>
        <p:nvSpPr>
          <p:cNvPr id="16" name="Text 13"/>
          <p:cNvSpPr/>
          <p:nvPr/>
        </p:nvSpPr>
        <p:spPr>
          <a:xfrm>
            <a:off x="1462326" y="5347097"/>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Điều chỉnh tham số</a:t>
            </a:r>
            <a:endParaRPr lang="en-US" sz="2200" dirty="0"/>
          </a:p>
        </p:txBody>
      </p:sp>
      <p:sp>
        <p:nvSpPr>
          <p:cNvPr id="17" name="Text 14"/>
          <p:cNvSpPr/>
          <p:nvPr/>
        </p:nvSpPr>
        <p:spPr>
          <a:xfrm>
            <a:off x="1462326" y="5833229"/>
            <a:ext cx="6923365" cy="346710"/>
          </a:xfrm>
          <a:prstGeom prst="rect">
            <a:avLst/>
          </a:prstGeom>
          <a:noFill/>
          <a:ln/>
        </p:spPr>
        <p:txBody>
          <a:bodyPr wrap="non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C và gamma ảnh hưởng đến mô hình và độ chính xác.</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3135630"/>
            <a:ext cx="10041850" cy="712708"/>
          </a:xfrm>
          <a:prstGeom prst="rect">
            <a:avLst/>
          </a:prstGeom>
          <a:noFill/>
          <a:ln/>
        </p:spPr>
        <p:txBody>
          <a:bodyPr wrap="none" lIns="0" tIns="0" rIns="0" bIns="0" rtlCol="0" anchor="t"/>
          <a:lstStyle/>
          <a:p>
            <a:pPr algn="l" indent="0" marL="0">
              <a:lnSpc>
                <a:spcPts val="5600"/>
              </a:lnSpc>
              <a:buNone/>
            </a:pPr>
            <a:r>
              <a:rPr lang="en-US" sz="4450" b="1" dirty="0">
                <a:solidFill>
                  <a:srgbClr val="2E3C4E"/>
                </a:solidFill>
                <a:latin typeface="Barlow Bold" pitchFamily="34" charset="0"/>
                <a:ea typeface="Barlow Bold" pitchFamily="34" charset="-122"/>
                <a:cs typeface="Barlow Bold" pitchFamily="34" charset="-120"/>
              </a:rPr>
              <a:t>Tiền Xử Lý Dữ Liệu Với Pandas và NumPy</a:t>
            </a:r>
            <a:endParaRPr lang="en-US" sz="4450" dirty="0"/>
          </a:p>
        </p:txBody>
      </p:sp>
      <p:sp>
        <p:nvSpPr>
          <p:cNvPr id="3" name="Text 1"/>
          <p:cNvSpPr/>
          <p:nvPr/>
        </p:nvSpPr>
        <p:spPr>
          <a:xfrm>
            <a:off x="758309" y="4248983"/>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Đọc dữ liệu từ file CSV bằng Pandas.</a:t>
            </a:r>
            <a:endParaRPr lang="en-US" sz="1700" dirty="0"/>
          </a:p>
        </p:txBody>
      </p:sp>
      <p:sp>
        <p:nvSpPr>
          <p:cNvPr id="4" name="Text 2"/>
          <p:cNvSpPr/>
          <p:nvPr/>
        </p:nvSpPr>
        <p:spPr>
          <a:xfrm>
            <a:off x="758309" y="4671417"/>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Chuyển đổi sang mảng NumPy tiện xử lý.</a:t>
            </a:r>
            <a:endParaRPr lang="en-US" sz="1700" dirty="0"/>
          </a:p>
        </p:txBody>
      </p:sp>
      <p:sp>
        <p:nvSpPr>
          <p:cNvPr id="5" name="Text 3"/>
          <p:cNvSpPr/>
          <p:nvPr/>
        </p:nvSpPr>
        <p:spPr>
          <a:xfrm>
            <a:off x="7587139" y="4248983"/>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Chuẩn hóa giá trị pixel bằng cách chia cho 255.</a:t>
            </a:r>
            <a:endParaRPr lang="en-US" sz="1700" dirty="0"/>
          </a:p>
        </p:txBody>
      </p:sp>
      <p:sp>
        <p:nvSpPr>
          <p:cNvPr id="6" name="Text 4"/>
          <p:cNvSpPr/>
          <p:nvPr/>
        </p:nvSpPr>
        <p:spPr>
          <a:xfrm>
            <a:off x="7587139" y="4671417"/>
            <a:ext cx="6292572"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Phân chia dữ liệu thành tập huấn luyện và kiểm tra.</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44709" y="1095494"/>
            <a:ext cx="7627382" cy="1425416"/>
          </a:xfrm>
          <a:prstGeom prst="rect">
            <a:avLst/>
          </a:prstGeom>
          <a:noFill/>
          <a:ln/>
        </p:spPr>
        <p:txBody>
          <a:bodyPr wrap="square" lIns="0" tIns="0" rIns="0" bIns="0" rtlCol="0" anchor="t"/>
          <a:lstStyle/>
          <a:p>
            <a:pPr algn="l" indent="0" marL="0">
              <a:lnSpc>
                <a:spcPts val="5600"/>
              </a:lnSpc>
              <a:buNone/>
            </a:pPr>
            <a:r>
              <a:rPr lang="en-US" sz="4450" b="1" dirty="0">
                <a:solidFill>
                  <a:srgbClr val="2E3C4E"/>
                </a:solidFill>
                <a:latin typeface="Barlow Bold" pitchFamily="34" charset="0"/>
                <a:ea typeface="Barlow Bold" pitchFamily="34" charset="-122"/>
                <a:cs typeface="Barlow Bold" pitchFamily="34" charset="-120"/>
              </a:rPr>
              <a:t>Trực Quan Hóa Kết Quả Bằng Heatmap</a:t>
            </a:r>
            <a:endParaRPr lang="en-US" sz="4450" dirty="0"/>
          </a:p>
        </p:txBody>
      </p:sp>
      <p:pic>
        <p:nvPicPr>
          <p:cNvPr id="4" name="Image 1" descr="preencoded.png">    </p:cNvPr>
          <p:cNvPicPr>
            <a:picLocks noChangeAspect="1"/>
          </p:cNvPicPr>
          <p:nvPr/>
        </p:nvPicPr>
        <p:blipFill>
          <a:blip r:embed="rId2"/>
          <a:stretch>
            <a:fillRect/>
          </a:stretch>
        </p:blipFill>
        <p:spPr>
          <a:xfrm>
            <a:off x="6244709" y="2845832"/>
            <a:ext cx="1083231" cy="1299924"/>
          </a:xfrm>
          <a:prstGeom prst="rect">
            <a:avLst/>
          </a:prstGeom>
        </p:spPr>
      </p:pic>
      <p:sp>
        <p:nvSpPr>
          <p:cNvPr id="5" name="Text 1"/>
          <p:cNvSpPr/>
          <p:nvPr/>
        </p:nvSpPr>
        <p:spPr>
          <a:xfrm>
            <a:off x="7652861" y="3062407"/>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Confusion Matrix</a:t>
            </a:r>
            <a:endParaRPr lang="en-US" sz="2200" dirty="0"/>
          </a:p>
        </p:txBody>
      </p:sp>
      <p:sp>
        <p:nvSpPr>
          <p:cNvPr id="6" name="Text 2"/>
          <p:cNvSpPr/>
          <p:nvPr/>
        </p:nvSpPr>
        <p:spPr>
          <a:xfrm>
            <a:off x="7652861" y="3548539"/>
            <a:ext cx="6219230" cy="346710"/>
          </a:xfrm>
          <a:prstGeom prst="rect">
            <a:avLst/>
          </a:prstGeom>
          <a:noFill/>
          <a:ln/>
        </p:spPr>
        <p:txBody>
          <a:bodyPr wrap="non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Hiển thị số lượng dự đoán đúng và sai theo lớp.</a:t>
            </a:r>
            <a:endParaRPr lang="en-US" sz="1700" dirty="0"/>
          </a:p>
        </p:txBody>
      </p:sp>
      <p:pic>
        <p:nvPicPr>
          <p:cNvPr id="7" name="Image 2" descr="preencoded.png">    </p:cNvPr>
          <p:cNvPicPr>
            <a:picLocks noChangeAspect="1"/>
          </p:cNvPicPr>
          <p:nvPr/>
        </p:nvPicPr>
        <p:blipFill>
          <a:blip r:embed="rId3"/>
          <a:stretch>
            <a:fillRect/>
          </a:stretch>
        </p:blipFill>
        <p:spPr>
          <a:xfrm>
            <a:off x="6244709" y="4145756"/>
            <a:ext cx="1083231" cy="1299924"/>
          </a:xfrm>
          <a:prstGeom prst="rect">
            <a:avLst/>
          </a:prstGeom>
        </p:spPr>
      </p:pic>
      <p:sp>
        <p:nvSpPr>
          <p:cNvPr id="8" name="Text 3"/>
          <p:cNvSpPr/>
          <p:nvPr/>
        </p:nvSpPr>
        <p:spPr>
          <a:xfrm>
            <a:off x="7652861" y="4362331"/>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Thư viện hỗ trợ</a:t>
            </a:r>
            <a:endParaRPr lang="en-US" sz="2200" dirty="0"/>
          </a:p>
        </p:txBody>
      </p:sp>
      <p:sp>
        <p:nvSpPr>
          <p:cNvPr id="9" name="Text 4"/>
          <p:cNvSpPr/>
          <p:nvPr/>
        </p:nvSpPr>
        <p:spPr>
          <a:xfrm>
            <a:off x="7652861" y="4848463"/>
            <a:ext cx="6219230" cy="346710"/>
          </a:xfrm>
          <a:prstGeom prst="rect">
            <a:avLst/>
          </a:prstGeom>
          <a:noFill/>
          <a:ln/>
        </p:spPr>
        <p:txBody>
          <a:bodyPr wrap="non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Sử dụng matplotlib hoặc seaborn để vẽ heatmap.</a:t>
            </a:r>
            <a:endParaRPr lang="en-US" sz="1700" dirty="0"/>
          </a:p>
        </p:txBody>
      </p:sp>
      <p:pic>
        <p:nvPicPr>
          <p:cNvPr id="10" name="Image 3" descr="preencoded.png">    </p:cNvPr>
          <p:cNvPicPr>
            <a:picLocks noChangeAspect="1"/>
          </p:cNvPicPr>
          <p:nvPr/>
        </p:nvPicPr>
        <p:blipFill>
          <a:blip r:embed="rId4"/>
          <a:stretch>
            <a:fillRect/>
          </a:stretch>
        </p:blipFill>
        <p:spPr>
          <a:xfrm>
            <a:off x="6244709" y="5445681"/>
            <a:ext cx="1083231" cy="1688425"/>
          </a:xfrm>
          <a:prstGeom prst="rect">
            <a:avLst/>
          </a:prstGeom>
        </p:spPr>
      </p:pic>
      <p:sp>
        <p:nvSpPr>
          <p:cNvPr id="11" name="Text 5"/>
          <p:cNvSpPr/>
          <p:nvPr/>
        </p:nvSpPr>
        <p:spPr>
          <a:xfrm>
            <a:off x="7652861" y="5662255"/>
            <a:ext cx="2850713" cy="356235"/>
          </a:xfrm>
          <a:prstGeom prst="rect">
            <a:avLst/>
          </a:prstGeom>
          <a:noFill/>
          <a:ln/>
        </p:spPr>
        <p:txBody>
          <a:bodyPr wrap="none" lIns="0" tIns="0" rIns="0" bIns="0" rtlCol="0" anchor="t"/>
          <a:lstStyle/>
          <a:p>
            <a:pPr algn="l" indent="0" marL="0">
              <a:lnSpc>
                <a:spcPts val="2800"/>
              </a:lnSpc>
              <a:buNone/>
            </a:pPr>
            <a:r>
              <a:rPr lang="en-US" sz="2200" b="1" dirty="0">
                <a:solidFill>
                  <a:srgbClr val="384653"/>
                </a:solidFill>
                <a:latin typeface="Barlow Bold" pitchFamily="34" charset="0"/>
                <a:ea typeface="Barlow Bold" pitchFamily="34" charset="-122"/>
                <a:cs typeface="Barlow Bold" pitchFamily="34" charset="-120"/>
              </a:rPr>
              <a:t>Đánh giá mô hình</a:t>
            </a:r>
            <a:endParaRPr lang="en-US" sz="2200" dirty="0"/>
          </a:p>
        </p:txBody>
      </p:sp>
      <p:sp>
        <p:nvSpPr>
          <p:cNvPr id="12" name="Text 6"/>
          <p:cNvSpPr/>
          <p:nvPr/>
        </p:nvSpPr>
        <p:spPr>
          <a:xfrm>
            <a:off x="7652861" y="6148388"/>
            <a:ext cx="6219230"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Độ chính xác</a:t>
            </a:r>
            <a:endParaRPr lang="en-US" sz="1700" dirty="0"/>
          </a:p>
        </p:txBody>
      </p:sp>
      <p:sp>
        <p:nvSpPr>
          <p:cNvPr id="13" name="Text 7"/>
          <p:cNvSpPr/>
          <p:nvPr/>
        </p:nvSpPr>
        <p:spPr>
          <a:xfrm>
            <a:off x="7652861" y="6570821"/>
            <a:ext cx="6219230" cy="346710"/>
          </a:xfrm>
          <a:prstGeom prst="rect">
            <a:avLst/>
          </a:prstGeom>
          <a:noFill/>
          <a:ln/>
        </p:spPr>
        <p:txBody>
          <a:bodyPr wrap="none" lIns="0" tIns="0" rIns="0" bIns="0" rtlCol="0" anchor="t"/>
          <a:lstStyle/>
          <a:p>
            <a:pPr algn="l" marL="342900" indent="-342900">
              <a:lnSpc>
                <a:spcPts val="2700"/>
              </a:lnSpc>
              <a:buSzPct val="100000"/>
              <a:buChar char="•"/>
            </a:pPr>
            <a:r>
              <a:rPr lang="en-US" sz="1700" dirty="0">
                <a:solidFill>
                  <a:srgbClr val="384653"/>
                </a:solidFill>
                <a:latin typeface="Montserrat" pitchFamily="34" charset="0"/>
                <a:ea typeface="Montserrat" pitchFamily="34" charset="-122"/>
                <a:cs typeface="Montserrat" pitchFamily="34" charset="-120"/>
              </a:rPr>
              <a:t>Precision, Recall, F1-score</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43570"/>
          </a:xfrm>
          <a:prstGeom prst="rect">
            <a:avLst/>
          </a:prstGeom>
        </p:spPr>
      </p:pic>
      <p:sp>
        <p:nvSpPr>
          <p:cNvPr id="3" name="Text 0"/>
          <p:cNvSpPr/>
          <p:nvPr/>
        </p:nvSpPr>
        <p:spPr>
          <a:xfrm>
            <a:off x="758309" y="3969663"/>
            <a:ext cx="5701546" cy="712708"/>
          </a:xfrm>
          <a:prstGeom prst="rect">
            <a:avLst/>
          </a:prstGeom>
          <a:noFill/>
          <a:ln/>
        </p:spPr>
        <p:txBody>
          <a:bodyPr wrap="none" lIns="0" tIns="0" rIns="0" bIns="0" rtlCol="0" anchor="t"/>
          <a:lstStyle/>
          <a:p>
            <a:pPr algn="l" indent="0" marL="0">
              <a:lnSpc>
                <a:spcPts val="5600"/>
              </a:lnSpc>
              <a:buNone/>
            </a:pPr>
            <a:r>
              <a:rPr lang="en-US" sz="4450" b="1" dirty="0">
                <a:solidFill>
                  <a:srgbClr val="2E3C4E"/>
                </a:solidFill>
                <a:latin typeface="Barlow Bold" pitchFamily="34" charset="0"/>
                <a:ea typeface="Barlow Bold" pitchFamily="34" charset="-122"/>
                <a:cs typeface="Barlow Bold" pitchFamily="34" charset="-120"/>
              </a:rPr>
              <a:t>Kết Luận</a:t>
            </a:r>
            <a:endParaRPr lang="en-US" sz="4450" dirty="0"/>
          </a:p>
        </p:txBody>
      </p:sp>
      <p:sp>
        <p:nvSpPr>
          <p:cNvPr id="4" name="Shape 1"/>
          <p:cNvSpPr/>
          <p:nvPr/>
        </p:nvSpPr>
        <p:spPr>
          <a:xfrm>
            <a:off x="758309" y="5007292"/>
            <a:ext cx="487442" cy="487442"/>
          </a:xfrm>
          <a:prstGeom prst="roundRect">
            <a:avLst>
              <a:gd name="adj" fmla="val 66673"/>
            </a:avLst>
          </a:prstGeom>
          <a:solidFill>
            <a:srgbClr val="D4E9F7"/>
          </a:solidFill>
          <a:ln w="7620">
            <a:solidFill>
              <a:srgbClr val="BACFDD"/>
            </a:solidFill>
            <a:prstDash val="solid"/>
          </a:ln>
        </p:spPr>
      </p:sp>
      <p:sp>
        <p:nvSpPr>
          <p:cNvPr id="5" name="Text 2"/>
          <p:cNvSpPr/>
          <p:nvPr/>
        </p:nvSpPr>
        <p:spPr>
          <a:xfrm>
            <a:off x="1462326" y="5077658"/>
            <a:ext cx="5717500" cy="69342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Ứng dụng web sử dụng bộ dữ liệu MNIST để phân loại chữ viết tay.</a:t>
            </a:r>
            <a:endParaRPr lang="en-US" sz="1700" dirty="0"/>
          </a:p>
        </p:txBody>
      </p:sp>
      <p:sp>
        <p:nvSpPr>
          <p:cNvPr id="6" name="Shape 3"/>
          <p:cNvSpPr/>
          <p:nvPr/>
        </p:nvSpPr>
        <p:spPr>
          <a:xfrm>
            <a:off x="7450574" y="5007292"/>
            <a:ext cx="487442" cy="487442"/>
          </a:xfrm>
          <a:prstGeom prst="roundRect">
            <a:avLst>
              <a:gd name="adj" fmla="val 66673"/>
            </a:avLst>
          </a:prstGeom>
          <a:solidFill>
            <a:srgbClr val="D4E9F7"/>
          </a:solidFill>
          <a:ln w="7620">
            <a:solidFill>
              <a:srgbClr val="BACFDD"/>
            </a:solidFill>
            <a:prstDash val="solid"/>
          </a:ln>
        </p:spPr>
      </p:sp>
      <p:sp>
        <p:nvSpPr>
          <p:cNvPr id="7" name="Text 4"/>
          <p:cNvSpPr/>
          <p:nvPr/>
        </p:nvSpPr>
        <p:spPr>
          <a:xfrm>
            <a:off x="8154591" y="5077658"/>
            <a:ext cx="5717500" cy="69342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Sử dụng mô hình RandomForest và SVM để tăng độ chính xác.</a:t>
            </a:r>
            <a:endParaRPr lang="en-US" sz="1700" dirty="0"/>
          </a:p>
        </p:txBody>
      </p:sp>
      <p:sp>
        <p:nvSpPr>
          <p:cNvPr id="8" name="Shape 5"/>
          <p:cNvSpPr/>
          <p:nvPr/>
        </p:nvSpPr>
        <p:spPr>
          <a:xfrm>
            <a:off x="758309" y="6204347"/>
            <a:ext cx="487442" cy="487442"/>
          </a:xfrm>
          <a:prstGeom prst="roundRect">
            <a:avLst>
              <a:gd name="adj" fmla="val 66673"/>
            </a:avLst>
          </a:prstGeom>
          <a:solidFill>
            <a:srgbClr val="D4E9F7"/>
          </a:solidFill>
          <a:ln w="7620">
            <a:solidFill>
              <a:srgbClr val="BACFDD"/>
            </a:solidFill>
            <a:prstDash val="solid"/>
          </a:ln>
        </p:spPr>
      </p:sp>
      <p:sp>
        <p:nvSpPr>
          <p:cNvPr id="9" name="Text 6"/>
          <p:cNvSpPr/>
          <p:nvPr/>
        </p:nvSpPr>
        <p:spPr>
          <a:xfrm>
            <a:off x="1462326" y="6274713"/>
            <a:ext cx="5717500" cy="69342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Heatmap confusion matrix giúp trực quan hóa kết quả.</a:t>
            </a:r>
            <a:endParaRPr lang="en-US" sz="1700" dirty="0"/>
          </a:p>
        </p:txBody>
      </p:sp>
      <p:sp>
        <p:nvSpPr>
          <p:cNvPr id="10" name="Shape 7"/>
          <p:cNvSpPr/>
          <p:nvPr/>
        </p:nvSpPr>
        <p:spPr>
          <a:xfrm>
            <a:off x="7450574" y="6204347"/>
            <a:ext cx="487442" cy="487442"/>
          </a:xfrm>
          <a:prstGeom prst="roundRect">
            <a:avLst>
              <a:gd name="adj" fmla="val 66673"/>
            </a:avLst>
          </a:prstGeom>
          <a:solidFill>
            <a:srgbClr val="D4E9F7"/>
          </a:solidFill>
          <a:ln w="7620">
            <a:solidFill>
              <a:srgbClr val="BACFDD"/>
            </a:solidFill>
            <a:prstDash val="solid"/>
          </a:ln>
        </p:spPr>
      </p:sp>
      <p:sp>
        <p:nvSpPr>
          <p:cNvPr id="11" name="Text 8"/>
          <p:cNvSpPr/>
          <p:nvPr/>
        </p:nvSpPr>
        <p:spPr>
          <a:xfrm>
            <a:off x="8154591" y="6274713"/>
            <a:ext cx="5717500" cy="693420"/>
          </a:xfrm>
          <a:prstGeom prst="rect">
            <a:avLst/>
          </a:prstGeom>
          <a:noFill/>
          <a:ln/>
        </p:spPr>
        <p:txBody>
          <a:bodyPr wrap="square" lIns="0" tIns="0" rIns="0" bIns="0" rtlCol="0" anchor="t"/>
          <a:lstStyle/>
          <a:p>
            <a:pPr algn="l" indent="0" marL="0">
              <a:lnSpc>
                <a:spcPts val="2700"/>
              </a:lnSpc>
              <a:buNone/>
            </a:pPr>
            <a:r>
              <a:rPr lang="en-US" sz="1700" dirty="0">
                <a:solidFill>
                  <a:srgbClr val="384653"/>
                </a:solidFill>
                <a:latin typeface="Montserrat" pitchFamily="34" charset="0"/>
                <a:ea typeface="Montserrat" pitchFamily="34" charset="-122"/>
                <a:cs typeface="Montserrat" pitchFamily="34" charset="-120"/>
              </a:rPr>
              <a:t>Ứng dụng phù hợp cho học tập và nghiên cứu học máy.</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2025-05-23T06:55:28Z</dcterms:created>
  <dcterms:modified xsi:type="dcterms:W3CDTF">2025-05-23T06:55:28Z</dcterms:modified>
</cp:coreProperties>
</file>